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61263" cy="10693400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5" d="100"/>
          <a:sy n="65" d="100"/>
        </p:scale>
        <p:origin x="-1416" y="570"/>
      </p:cViewPr>
      <p:guideLst>
        <p:guide orient="horz" pos="3368"/>
        <p:guide orient="horz" pos="6657"/>
        <p:guide orient="horz" pos="68"/>
        <p:guide orient="horz" pos="6475"/>
        <p:guide orient="horz" pos="170"/>
        <p:guide orient="horz" pos="4774"/>
        <p:guide orient="horz" pos="1395"/>
        <p:guide orient="horz" pos="2393"/>
        <p:guide pos="4694"/>
        <p:guide pos="3084"/>
        <p:guide pos="68"/>
        <p:guide pos="4558"/>
        <p:guide pos="204"/>
        <p:guide pos="163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716D9-31FD-4242-B1A7-F6164011DEE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42851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E70B2-9DE0-4C38-860F-B0A2FFAC221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37886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3225" y="428625"/>
            <a:ext cx="1700213" cy="912336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7825" y="428625"/>
            <a:ext cx="4953000" cy="912336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5908B-E067-4D00-83A0-5D629D637D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86853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8603BC-6297-486D-8711-CF7CC75892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34387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4645E-B4EF-48B4-9ECB-38DAA9FA252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35904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7825" y="2495550"/>
            <a:ext cx="33258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56038" y="2495550"/>
            <a:ext cx="3327400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DA12B-7D79-4E27-83A2-5B7B2E4D37D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39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64AF5-BB59-4346-B91F-A0F9BF4C55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89880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98BCE-941C-40C1-B488-210029D8BCE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42759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49EF1-05FE-4A0A-96CF-0B05649B867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89539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DCCE7-0AD6-47E0-A3A3-86067D4F2E2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45135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E9FF1-A86A-40A8-94FB-73B538A6861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782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5613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5550"/>
            <a:ext cx="6805613" cy="705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37725"/>
            <a:ext cx="2395537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8138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>
              <a:defRPr/>
            </a:pPr>
            <a:fld id="{7FBBE6E6-43C0-47DE-A3ED-A70D52C6F11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60" descr="裏廟紙地図_1305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7" t="3403" r="2409"/>
          <a:stretch>
            <a:fillRect/>
          </a:stretch>
        </p:blipFill>
        <p:spPr bwMode="auto">
          <a:xfrm>
            <a:off x="2435225" y="936625"/>
            <a:ext cx="4478338" cy="365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AutoShape 99"/>
          <p:cNvSpPr>
            <a:spLocks noChangeArrowheads="1"/>
          </p:cNvSpPr>
          <p:nvPr/>
        </p:nvSpPr>
        <p:spPr bwMode="auto">
          <a:xfrm>
            <a:off x="431800" y="8293100"/>
            <a:ext cx="6596063" cy="2339975"/>
          </a:xfrm>
          <a:prstGeom prst="roundRect">
            <a:avLst>
              <a:gd name="adj" fmla="val 9375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2052" name="Text Box 185"/>
          <p:cNvSpPr txBox="1">
            <a:spLocks noChangeArrowheads="1"/>
          </p:cNvSpPr>
          <p:nvPr/>
        </p:nvSpPr>
        <p:spPr bwMode="auto">
          <a:xfrm>
            <a:off x="144463" y="6203950"/>
            <a:ext cx="7416800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  </a:t>
            </a:r>
            <a:r>
              <a:rPr lang="en-US" altLang="ja-JP" sz="1200" dirty="0"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１） 各会場への入場には従業員証（社外の方は事前に配布する名札）の着用をお願い致します。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　２） カメラ（カメラ付き携帯電話含む）／ビデオなどでの撮影・録音機器の持ち込みは禁止です。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　３） 社員限定企画については、社員以外の方のご入場をお断りさせていただきます。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　４） 地球温暖化防止対策の一環としてクールビズを推進しておりますので、ご理解お願い致します。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　５） 事務本館食堂の混雑防止のため、</a:t>
            </a:r>
            <a:r>
              <a:rPr lang="ja-JP" altLang="en-US" sz="1200" b="1" u="sng" dirty="0">
                <a:latin typeface="HG丸ｺﾞｼｯｸM-PRO" pitchFamily="50" charset="-128"/>
                <a:ea typeface="HG丸ｺﾞｼｯｸM-PRO" pitchFamily="50" charset="-128"/>
              </a:rPr>
              <a:t>昼食は自職場の食堂をご利用ください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。</a:t>
            </a:r>
            <a:endParaRPr lang="en-US" altLang="ja-JP" sz="12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dirty="0">
                <a:latin typeface="HG丸ｺﾞｼｯｸM-PRO" pitchFamily="50" charset="-128"/>
                <a:ea typeface="HG丸ｺﾞｼｯｸM-PRO" pitchFamily="50" charset="-128"/>
              </a:rPr>
              <a:t>          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出張者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は中央食堂にて</a:t>
            </a:r>
            <a:r>
              <a:rPr lang="en-US" altLang="ja-JP" sz="1200" dirty="0" smtClean="0">
                <a:latin typeface="HG丸ｺﾞｼｯｸM-PRO" pitchFamily="50" charset="-128"/>
                <a:ea typeface="HG丸ｺﾞｼｯｸM-PRO" pitchFamily="50" charset="-128"/>
              </a:rPr>
              <a:t>12:45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以降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の時差昼食に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ご協力をお願い致します。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　６） 予告なく内容が変更になる場合がありますのでご了承ください。　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　☆お問合せ：トヨタ技術会 </a:t>
            </a:r>
            <a:r>
              <a:rPr lang="en-US" altLang="ja-JP" sz="1200" dirty="0">
                <a:latin typeface="HG丸ｺﾞｼｯｸM-PRO" pitchFamily="50" charset="-128"/>
                <a:ea typeface="HG丸ｺﾞｼｯｸM-PRO" pitchFamily="50" charset="-128"/>
              </a:rPr>
              <a:t>0565-72-0092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　内線 </a:t>
            </a:r>
            <a:r>
              <a:rPr lang="en-US" altLang="ja-JP" sz="1200" dirty="0">
                <a:latin typeface="HG丸ｺﾞｼｯｸM-PRO" pitchFamily="50" charset="-128"/>
                <a:ea typeface="HG丸ｺﾞｼｯｸM-PRO" pitchFamily="50" charset="-128"/>
              </a:rPr>
              <a:t>811-2-0092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　</a:t>
            </a:r>
            <a:endParaRPr lang="en-US" altLang="ja-JP" sz="12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200" dirty="0">
                <a:latin typeface="HG丸ｺﾞｼｯｸM-PRO" pitchFamily="50" charset="-128"/>
                <a:ea typeface="HG丸ｺﾞｼｯｸM-PRO" pitchFamily="50" charset="-128"/>
              </a:rPr>
              <a:t>                    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（当日のお問い合わせ先 </a:t>
            </a:r>
            <a:r>
              <a:rPr lang="en-US" altLang="ja-JP" sz="1200" dirty="0">
                <a:latin typeface="HG丸ｺﾞｼｯｸM-PRO" pitchFamily="50" charset="-128"/>
                <a:ea typeface="HG丸ｺﾞｼｯｸM-PRO" pitchFamily="50" charset="-128"/>
              </a:rPr>
              <a:t>0565-72-5098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　内線 </a:t>
            </a:r>
            <a:r>
              <a:rPr lang="en-US" altLang="ja-JP" sz="1200" dirty="0">
                <a:latin typeface="HG丸ｺﾞｼｯｸM-PRO" pitchFamily="50" charset="-128"/>
                <a:ea typeface="HG丸ｺﾞｼｯｸM-PRO" pitchFamily="50" charset="-128"/>
              </a:rPr>
              <a:t>811-6-1051</a:t>
            </a:r>
            <a:r>
              <a:rPr lang="ja-JP" altLang="en-US" sz="1200" dirty="0">
                <a:latin typeface="HG丸ｺﾞｼｯｸM-PRO" pitchFamily="50" charset="-128"/>
                <a:ea typeface="HG丸ｺﾞｼｯｸM-PRO" pitchFamily="50" charset="-128"/>
              </a:rPr>
              <a:t>）</a:t>
            </a:r>
          </a:p>
        </p:txBody>
      </p:sp>
      <p:sp>
        <p:nvSpPr>
          <p:cNvPr id="2053" name="Rectangle 250"/>
          <p:cNvSpPr>
            <a:spLocks noChangeArrowheads="1"/>
          </p:cNvSpPr>
          <p:nvPr/>
        </p:nvSpPr>
        <p:spPr bwMode="auto">
          <a:xfrm>
            <a:off x="3989388" y="4556125"/>
            <a:ext cx="3038475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u="sng">
                <a:latin typeface="HG丸ｺﾞｼｯｸM-PRO" pitchFamily="50" charset="-128"/>
                <a:ea typeface="HG丸ｺﾞｼｯｸM-PRO" pitchFamily="50" charset="-128"/>
              </a:rPr>
              <a:t>■社外の方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b="1" u="sng">
                <a:latin typeface="HG丸ｺﾞｼｯｸM-PRO" pitchFamily="50" charset="-128"/>
                <a:ea typeface="HG丸ｺﾞｼｯｸM-PRO" pitchFamily="50" charset="-128"/>
              </a:rPr>
              <a:t>お客様専用</a:t>
            </a:r>
            <a:r>
              <a:rPr lang="en-US" altLang="ja-JP" sz="1200" b="1" u="sng">
                <a:latin typeface="HG丸ｺﾞｼｯｸM-PRO" pitchFamily="50" charset="-128"/>
                <a:ea typeface="HG丸ｺﾞｼｯｸM-PRO" pitchFamily="50" charset="-128"/>
              </a:rPr>
              <a:t>P</a:t>
            </a:r>
            <a:r>
              <a:rPr lang="ja-JP" altLang="en-US" sz="1200" b="1">
                <a:latin typeface="HG丸ｺﾞｼｯｸM-PRO" pitchFamily="50" charset="-128"/>
                <a:ea typeface="HG丸ｺﾞｼｯｸM-PRO" pitchFamily="50" charset="-128"/>
              </a:rPr>
              <a:t>（　　印）</a:t>
            </a:r>
            <a:r>
              <a:rPr lang="ja-JP" altLang="en-US" sz="1200">
                <a:latin typeface="HG丸ｺﾞｼｯｸM-PRO" pitchFamily="50" charset="-128"/>
                <a:ea typeface="HG丸ｺﾞｼｯｸM-PRO" pitchFamily="50" charset="-128"/>
              </a:rPr>
              <a:t>をご利用下さい。</a:t>
            </a:r>
          </a:p>
        </p:txBody>
      </p:sp>
      <p:pic>
        <p:nvPicPr>
          <p:cNvPr id="2054" name="Picture 25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963" y="4779963"/>
            <a:ext cx="4445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5" name="Rectangle 258"/>
          <p:cNvSpPr>
            <a:spLocks noChangeArrowheads="1"/>
          </p:cNvSpPr>
          <p:nvPr/>
        </p:nvSpPr>
        <p:spPr bwMode="auto">
          <a:xfrm>
            <a:off x="431800" y="4556125"/>
            <a:ext cx="3381375" cy="110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u="sng">
                <a:latin typeface="HG丸ｺﾞｼｯｸM-PRO" pitchFamily="50" charset="-128"/>
                <a:ea typeface="HG丸ｺﾞｼｯｸM-PRO" pitchFamily="50" charset="-128"/>
              </a:rPr>
              <a:t>■従業員の方</a:t>
            </a:r>
            <a:endParaRPr lang="ja-JP" altLang="en-US" sz="700" u="sng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丸ｺﾞｼｯｸM-PRO" pitchFamily="50" charset="-128"/>
                <a:ea typeface="HG丸ｺﾞｼｯｸM-PRO" pitchFamily="50" charset="-128"/>
              </a:rPr>
              <a:t>駐車場は混雑が予想されるため、</a:t>
            </a:r>
            <a:endParaRPr lang="en-US" altLang="ja-JP" sz="120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丸ｺﾞｼｯｸM-PRO" pitchFamily="50" charset="-128"/>
                <a:ea typeface="HG丸ｺﾞｼｯｸM-PRO" pitchFamily="50" charset="-128"/>
              </a:rPr>
              <a:t>社内連絡バス等の優先利用をお願いします。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丸ｺﾞｼｯｸM-PRO" pitchFamily="50" charset="-128"/>
                <a:ea typeface="HG丸ｺﾞｼｯｸM-PRO" pitchFamily="50" charset="-128"/>
              </a:rPr>
              <a:t>車でご来場の場合は、極力お乗り合わせの上、</a:t>
            </a:r>
            <a:endParaRPr lang="en-US" altLang="ja-JP" sz="120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b="1" u="sng">
                <a:latin typeface="HG丸ｺﾞｼｯｸM-PRO" pitchFamily="50" charset="-128"/>
                <a:ea typeface="HG丸ｺﾞｼｯｸM-PRO" pitchFamily="50" charset="-128"/>
              </a:rPr>
              <a:t>指定外</a:t>
            </a:r>
            <a:r>
              <a:rPr lang="en-US" altLang="ja-JP" sz="1200" b="1" u="sng">
                <a:latin typeface="HG丸ｺﾞｼｯｸM-PRO" pitchFamily="50" charset="-128"/>
                <a:ea typeface="HG丸ｺﾞｼｯｸM-PRO" pitchFamily="50" charset="-128"/>
              </a:rPr>
              <a:t>P</a:t>
            </a:r>
            <a:r>
              <a:rPr lang="ja-JP" altLang="en-US" sz="1200">
                <a:latin typeface="HG丸ｺﾞｼｯｸM-PRO" pitchFamily="50" charset="-128"/>
                <a:ea typeface="HG丸ｺﾞｼｯｸM-PRO" pitchFamily="50" charset="-128"/>
              </a:rPr>
              <a:t>をご利用下さい。</a:t>
            </a:r>
          </a:p>
        </p:txBody>
      </p:sp>
      <p:pic>
        <p:nvPicPr>
          <p:cNvPr id="35" name="Picture 2" descr="D:\backup\myself\ト技会\写真\鎌田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8" t="875" r="1249" b="-875"/>
          <a:stretch/>
        </p:blipFill>
        <p:spPr bwMode="auto">
          <a:xfrm>
            <a:off x="4166272" y="9643362"/>
            <a:ext cx="638686" cy="692167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6" name="Picture 3" descr="D:\backup\myself\ト技会\写真\久保寺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4" r="7992"/>
          <a:stretch/>
        </p:blipFill>
        <p:spPr bwMode="auto">
          <a:xfrm>
            <a:off x="5635541" y="9631176"/>
            <a:ext cx="651145" cy="692636"/>
          </a:xfrm>
          <a:prstGeom prst="round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7" name="Picture 5" descr="D:\backup\myself\ト技会\写真\青木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9" r="10944" b="3189"/>
          <a:stretch/>
        </p:blipFill>
        <p:spPr bwMode="auto">
          <a:xfrm>
            <a:off x="1249602" y="9632588"/>
            <a:ext cx="640008" cy="670092"/>
          </a:xfrm>
          <a:prstGeom prst="roundRect">
            <a:avLst>
              <a:gd name="adj" fmla="val 1431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8" name="Picture 4" descr="D:\backup\myself\ト技会\写真\山本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2" r="7347"/>
          <a:stretch/>
        </p:blipFill>
        <p:spPr bwMode="auto">
          <a:xfrm>
            <a:off x="2720194" y="9635102"/>
            <a:ext cx="615494" cy="692167"/>
          </a:xfrm>
          <a:prstGeom prst="roundRect">
            <a:avLst>
              <a:gd name="adj" fmla="val 19008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060" name="Text Box 77"/>
          <p:cNvSpPr txBox="1">
            <a:spLocks noChangeArrowheads="1"/>
          </p:cNvSpPr>
          <p:nvPr/>
        </p:nvSpPr>
        <p:spPr bwMode="auto">
          <a:xfrm>
            <a:off x="2520950" y="10299700"/>
            <a:ext cx="1027113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3810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38100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3810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3810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3810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900">
                <a:latin typeface="HG丸ｺﾞｼｯｸM-PRO" pitchFamily="50" charset="-128"/>
                <a:ea typeface="HG丸ｺﾞｼｯｸM-PRO" pitchFamily="50" charset="-128"/>
              </a:rPr>
              <a:t>山本 洋介</a:t>
            </a:r>
            <a:endParaRPr lang="en-US" altLang="ja-JP" sz="900">
              <a:latin typeface="HG丸ｺﾞｼｯｸM-PRO" pitchFamily="50" charset="-128"/>
              <a:ea typeface="HG丸ｺﾞｼｯｸM-PRO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700">
                <a:latin typeface="HG丸ｺﾞｼｯｸM-PRO" pitchFamily="50" charset="-128"/>
                <a:ea typeface="HG丸ｺﾞｼｯｸM-PRO" pitchFamily="50" charset="-128"/>
              </a:rPr>
              <a:t>第</a:t>
            </a:r>
            <a:r>
              <a:rPr lang="en-US" altLang="zh-TW" sz="700">
                <a:latin typeface="HG丸ｺﾞｼｯｸM-PRO" pitchFamily="50" charset="-128"/>
                <a:ea typeface="HG丸ｺﾞｼｯｸM-PRO" pitchFamily="50" charset="-128"/>
              </a:rPr>
              <a:t>1</a:t>
            </a:r>
            <a:r>
              <a:rPr lang="zh-TW" altLang="en-US" sz="700">
                <a:latin typeface="HG丸ｺﾞｼｯｸM-PRO" pitchFamily="50" charset="-128"/>
                <a:ea typeface="HG丸ｺﾞｼｯｸM-PRO" pitchFamily="50" charset="-128"/>
              </a:rPr>
              <a:t>電子開発部</a:t>
            </a:r>
            <a:endParaRPr lang="ja-JP" altLang="en-US" sz="70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61" name="Text Box 77"/>
          <p:cNvSpPr txBox="1">
            <a:spLocks noChangeArrowheads="1"/>
          </p:cNvSpPr>
          <p:nvPr/>
        </p:nvSpPr>
        <p:spPr bwMode="auto">
          <a:xfrm>
            <a:off x="998538" y="10312400"/>
            <a:ext cx="1198562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3810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38100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3810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3810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3810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900">
                <a:latin typeface="HG丸ｺﾞｼｯｸM-PRO" pitchFamily="50" charset="-128"/>
                <a:ea typeface="HG丸ｺﾞｼｯｸM-PRO" pitchFamily="50" charset="-128"/>
              </a:rPr>
              <a:t>青木 健一郎</a:t>
            </a:r>
            <a:endParaRPr lang="en-US" altLang="ja-JP" sz="900">
              <a:latin typeface="HG丸ｺﾞｼｯｸM-PRO" pitchFamily="50" charset="-128"/>
              <a:ea typeface="HG丸ｺﾞｼｯｸM-PRO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700">
                <a:latin typeface="HG丸ｺﾞｼｯｸM-PRO" pitchFamily="50" charset="-128"/>
                <a:ea typeface="HG丸ｺﾞｼｯｸM-PRO" pitchFamily="50" charset="-128"/>
              </a:rPr>
              <a:t>車両運動制御設計部</a:t>
            </a:r>
            <a:endParaRPr lang="ja-JP" altLang="en-US" sz="70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062" name="Text Box 77"/>
          <p:cNvSpPr txBox="1">
            <a:spLocks noChangeArrowheads="1"/>
          </p:cNvSpPr>
          <p:nvPr/>
        </p:nvSpPr>
        <p:spPr bwMode="auto">
          <a:xfrm>
            <a:off x="4032250" y="10299700"/>
            <a:ext cx="83502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3810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38100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3810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3810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3810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900">
                <a:latin typeface="HG丸ｺﾞｼｯｸM-PRO" pitchFamily="50" charset="-128"/>
                <a:ea typeface="HG丸ｺﾞｼｯｸM-PRO" pitchFamily="50" charset="-128"/>
              </a:rPr>
              <a:t>鎌田 正智</a:t>
            </a:r>
            <a:endParaRPr lang="en-US" altLang="ja-JP" sz="900">
              <a:latin typeface="HG丸ｺﾞｼｯｸM-PRO" pitchFamily="50" charset="-128"/>
              <a:ea typeface="HG丸ｺﾞｼｯｸM-PRO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700">
                <a:latin typeface="HG丸ｺﾞｼｯｸM-PRO" pitchFamily="50" charset="-128"/>
                <a:ea typeface="HG丸ｺﾞｼｯｸM-PRO" pitchFamily="50" charset="-128"/>
              </a:rPr>
              <a:t>工程改善部</a:t>
            </a:r>
          </a:p>
        </p:txBody>
      </p:sp>
      <p:sp>
        <p:nvSpPr>
          <p:cNvPr id="2063" name="Text Box 77"/>
          <p:cNvSpPr txBox="1">
            <a:spLocks noChangeArrowheads="1"/>
          </p:cNvSpPr>
          <p:nvPr/>
        </p:nvSpPr>
        <p:spPr bwMode="auto">
          <a:xfrm>
            <a:off x="5543550" y="10299700"/>
            <a:ext cx="83502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3810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38100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3810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3810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3810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3810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900">
                <a:latin typeface="HG丸ｺﾞｼｯｸM-PRO" pitchFamily="50" charset="-128"/>
                <a:ea typeface="HG丸ｺﾞｼｯｸM-PRO" pitchFamily="50" charset="-128"/>
              </a:rPr>
              <a:t>久保寺 秀幸</a:t>
            </a:r>
            <a:r>
              <a:rPr lang="ja-JP" altLang="en-US" sz="700">
                <a:latin typeface="HG丸ｺﾞｼｯｸM-PRO" pitchFamily="50" charset="-128"/>
                <a:ea typeface="HG丸ｺﾞｼｯｸM-PRO" pitchFamily="50" charset="-128"/>
              </a:rPr>
              <a:t>プレス生技部</a:t>
            </a: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250825" y="125413"/>
            <a:ext cx="6981825" cy="684212"/>
          </a:xfrm>
          <a:prstGeom prst="rect">
            <a:avLst/>
          </a:prstGeom>
          <a:gradFill rotWithShape="1">
            <a:gsLst>
              <a:gs pos="66000">
                <a:schemeClr val="tx1">
                  <a:lumMod val="65000"/>
                  <a:lumOff val="35000"/>
                </a:schemeClr>
              </a:gs>
              <a:gs pos="0">
                <a:schemeClr val="bg1">
                  <a:lumMod val="7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ja-JP" altLang="en-US" sz="3600" dirty="0" smtClean="0"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会場および駐車場のご案内</a:t>
            </a:r>
            <a:endParaRPr lang="ja-JP" altLang="en-US" sz="3600" dirty="0"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刻ゴシック Light" panose="02000600000000000000" pitchFamily="2" charset="-128"/>
              <a:ea typeface="刻ゴシック Light" panose="02000600000000000000" pitchFamily="2" charset="-128"/>
              <a:cs typeface="メイリオ" panose="020B0604030504040204" pitchFamily="50" charset="-128"/>
            </a:endParaRPr>
          </a:p>
        </p:txBody>
      </p:sp>
      <p:sp>
        <p:nvSpPr>
          <p:cNvPr id="2067" name="Rectangle 250"/>
          <p:cNvSpPr>
            <a:spLocks noChangeArrowheads="1"/>
          </p:cNvSpPr>
          <p:nvPr/>
        </p:nvSpPr>
        <p:spPr bwMode="auto">
          <a:xfrm rot="20853514">
            <a:off x="307975" y="2336800"/>
            <a:ext cx="2224088" cy="1092200"/>
          </a:xfrm>
          <a:prstGeom prst="rect">
            <a:avLst/>
          </a:prstGeom>
          <a:blipFill>
            <a:blip r:embed="rId8"/>
            <a:tile tx="0" ty="0" sx="100000" sy="100000" flip="none" algn="tl"/>
          </a:blipFill>
          <a:ln>
            <a:noFill/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会場ごとの</a:t>
            </a:r>
            <a:endParaRPr lang="en-US" altLang="ja-JP" sz="2000" dirty="0" smtClean="0">
              <a:solidFill>
                <a:schemeClr val="bg1"/>
              </a:solidFill>
              <a:latin typeface="フォントポにほんご" pitchFamily="50" charset="-128"/>
              <a:ea typeface="フォントポにほんご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スケジュールは</a:t>
            </a:r>
            <a:endParaRPr lang="en-US" altLang="ja-JP" sz="2000" dirty="0" smtClean="0">
              <a:solidFill>
                <a:schemeClr val="bg1"/>
              </a:solidFill>
              <a:latin typeface="フォントポにほんご" pitchFamily="50" charset="-128"/>
              <a:ea typeface="フォントポにほんご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P1,2</a:t>
            </a:r>
            <a:r>
              <a:rPr lang="ja-JP" altLang="en-US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をチェック</a:t>
            </a:r>
            <a:r>
              <a:rPr lang="en-US" altLang="ja-JP" sz="20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!!</a:t>
            </a:r>
            <a:endParaRPr lang="ja-JP" altLang="en-US" sz="2000" dirty="0" smtClean="0">
              <a:solidFill>
                <a:schemeClr val="bg1"/>
              </a:solidFill>
              <a:latin typeface="フォントポにほんご" pitchFamily="50" charset="-128"/>
              <a:ea typeface="フォントポにほんご" pitchFamily="50" charset="-128"/>
            </a:endParaRPr>
          </a:p>
        </p:txBody>
      </p:sp>
      <p:sp>
        <p:nvSpPr>
          <p:cNvPr id="2066" name="Rectangle 250"/>
          <p:cNvSpPr>
            <a:spLocks noChangeArrowheads="1"/>
          </p:cNvSpPr>
          <p:nvPr/>
        </p:nvSpPr>
        <p:spPr bwMode="auto">
          <a:xfrm>
            <a:off x="322263" y="990600"/>
            <a:ext cx="303847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丸ｺﾞｼｯｸM-PRO" pitchFamily="50" charset="-128"/>
                <a:ea typeface="HG丸ｺﾞｼｯｸM-PRO" pitchFamily="50" charset="-128"/>
              </a:rPr>
              <a:t>会場</a:t>
            </a:r>
            <a:endParaRPr lang="en-US" altLang="ja-JP" sz="120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丸ｺﾞｼｯｸM-PRO" pitchFamily="50" charset="-128"/>
                <a:ea typeface="HG丸ｺﾞｼｯｸM-PRO" pitchFamily="50" charset="-128"/>
              </a:rPr>
              <a:t>トヨタ自動車</a:t>
            </a:r>
            <a:r>
              <a:rPr lang="en-US" altLang="ja-JP" sz="1200">
                <a:latin typeface="HG丸ｺﾞｼｯｸM-PRO" pitchFamily="50" charset="-128"/>
                <a:ea typeface="HG丸ｺﾞｼｯｸM-PRO" pitchFamily="50" charset="-128"/>
              </a:rPr>
              <a:t>(</a:t>
            </a:r>
            <a:r>
              <a:rPr lang="ja-JP" altLang="en-US" sz="1200">
                <a:latin typeface="HG丸ｺﾞｼｯｸM-PRO" pitchFamily="50" charset="-128"/>
                <a:ea typeface="HG丸ｺﾞｼｯｸM-PRO" pitchFamily="50" charset="-128"/>
              </a:rPr>
              <a:t>株</a:t>
            </a:r>
            <a:r>
              <a:rPr lang="en-US" altLang="ja-JP" sz="1200">
                <a:latin typeface="HG丸ｺﾞｼｯｸM-PRO" pitchFamily="50" charset="-128"/>
                <a:ea typeface="HG丸ｺﾞｼｯｸM-PRO" pitchFamily="50" charset="-128"/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latin typeface="HG丸ｺﾞｼｯｸM-PRO" pitchFamily="50" charset="-128"/>
                <a:ea typeface="HG丸ｺﾞｼｯｸM-PRO" pitchFamily="50" charset="-128"/>
              </a:rPr>
              <a:t>事務本館・トヨタ会館周辺</a:t>
            </a:r>
          </a:p>
        </p:txBody>
      </p:sp>
      <p:cxnSp>
        <p:nvCxnSpPr>
          <p:cNvPr id="5" name="直線コネクタ 4"/>
          <p:cNvCxnSpPr/>
          <p:nvPr/>
        </p:nvCxnSpPr>
        <p:spPr>
          <a:xfrm>
            <a:off x="250825" y="5880100"/>
            <a:ext cx="6924675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8"/>
          <p:cNvSpPr>
            <a:spLocks noChangeArrowheads="1"/>
          </p:cNvSpPr>
          <p:nvPr/>
        </p:nvSpPr>
        <p:spPr bwMode="auto">
          <a:xfrm>
            <a:off x="-3240088" y="909638"/>
            <a:ext cx="2847975" cy="1106487"/>
          </a:xfrm>
          <a:prstGeom prst="rect">
            <a:avLst/>
          </a:prstGeom>
          <a:solidFill>
            <a:schemeClr val="accent5">
              <a:lumMod val="50000"/>
            </a:schemeClr>
          </a:soli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■確認事項</a:t>
            </a:r>
            <a:endParaRPr lang="en-US" altLang="ja-JP" sz="1200" dirty="0" smtClean="0"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・会場の住所は不要</a:t>
            </a:r>
            <a:r>
              <a:rPr lang="en-US" altLang="ja-JP" sz="1200" dirty="0" smtClean="0">
                <a:latin typeface="HG丸ｺﾞｼｯｸM-PRO" pitchFamily="50" charset="-128"/>
                <a:ea typeface="HG丸ｺﾞｼｯｸM-PRO" pitchFamily="50" charset="-128"/>
              </a:rPr>
              <a:t>?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・詳細→ </a:t>
            </a:r>
            <a:r>
              <a:rPr lang="en-US" altLang="ja-JP" sz="1200" dirty="0" smtClean="0">
                <a:latin typeface="HG丸ｺﾞｼｯｸM-PRO" pitchFamily="50" charset="-128"/>
                <a:ea typeface="HG丸ｺﾞｼｯｸM-PRO" pitchFamily="50" charset="-128"/>
              </a:rPr>
              <a:t>T-wave</a:t>
            </a: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は必要</a:t>
            </a:r>
            <a:r>
              <a:rPr lang="en-US" altLang="ja-JP" sz="1200" dirty="0" smtClean="0">
                <a:latin typeface="HG丸ｺﾞｼｯｸM-PRO" pitchFamily="50" charset="-128"/>
                <a:ea typeface="HG丸ｺﾞｼｯｸM-PRO" pitchFamily="50" charset="-128"/>
              </a:rPr>
              <a:t>?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200" dirty="0" smtClean="0">
                <a:latin typeface="HG丸ｺﾞｼｯｸM-PRO" pitchFamily="50" charset="-128"/>
                <a:ea typeface="HG丸ｺﾞｼｯｸM-PRO" pitchFamily="50" charset="-128"/>
              </a:rPr>
              <a:t>・問い合わせの内線はそのままで</a:t>
            </a:r>
            <a:r>
              <a:rPr lang="en-US" altLang="ja-JP" sz="1200" dirty="0" smtClean="0">
                <a:latin typeface="HG丸ｺﾞｼｯｸM-PRO" pitchFamily="50" charset="-128"/>
                <a:ea typeface="HG丸ｺﾞｼｯｸM-PRO" pitchFamily="50" charset="-128"/>
              </a:rPr>
              <a:t>OK&gt;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ja-JP" sz="1200" dirty="0" smtClean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29" name="タイトル 1"/>
          <p:cNvSpPr txBox="1">
            <a:spLocks/>
          </p:cNvSpPr>
          <p:nvPr/>
        </p:nvSpPr>
        <p:spPr>
          <a:xfrm>
            <a:off x="250825" y="5851525"/>
            <a:ext cx="6981825" cy="282575"/>
          </a:xfrm>
          <a:prstGeom prst="rect">
            <a:avLst/>
          </a:prstGeom>
          <a:gradFill rotWithShape="1">
            <a:gsLst>
              <a:gs pos="66000">
                <a:schemeClr val="tx1">
                  <a:lumMod val="65000"/>
                  <a:lumOff val="35000"/>
                </a:schemeClr>
              </a:gs>
              <a:gs pos="0">
                <a:schemeClr val="bg1">
                  <a:lumMod val="65000"/>
                </a:schemeClr>
              </a:gs>
              <a:gs pos="100000">
                <a:schemeClr val="bg1">
                  <a:lumMod val="65000"/>
                </a:scheme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ja-JP" altLang="en-US" sz="1800" dirty="0" smtClean="0">
                <a:solidFill>
                  <a:prstClr val="white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刻ゴシック Light" panose="02000600000000000000" pitchFamily="2" charset="-128"/>
                <a:ea typeface="刻ゴシック Light" panose="02000600000000000000" pitchFamily="2" charset="-128"/>
                <a:cs typeface="メイリオ" panose="020B0604030504040204" pitchFamily="50" charset="-128"/>
              </a:rPr>
              <a:t>お願い事項</a:t>
            </a:r>
            <a:endParaRPr lang="ja-JP" altLang="en-US" sz="1800" dirty="0">
              <a:solidFill>
                <a:prstClr val="white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刻ゴシック Light" panose="02000600000000000000" pitchFamily="2" charset="-128"/>
              <a:ea typeface="刻ゴシック Light" panose="02000600000000000000" pitchFamily="2" charset="-128"/>
              <a:cs typeface="メイリオ" panose="020B0604030504040204" pitchFamily="50" charset="-128"/>
            </a:endParaRPr>
          </a:p>
        </p:txBody>
      </p:sp>
      <p:sp>
        <p:nvSpPr>
          <p:cNvPr id="32" name="Rectangle 250"/>
          <p:cNvSpPr>
            <a:spLocks noChangeArrowheads="1"/>
          </p:cNvSpPr>
          <p:nvPr/>
        </p:nvSpPr>
        <p:spPr bwMode="auto">
          <a:xfrm rot="20853514">
            <a:off x="66675" y="8135938"/>
            <a:ext cx="1719263" cy="323850"/>
          </a:xfrm>
          <a:prstGeom prst="rect">
            <a:avLst/>
          </a:prstGeom>
          <a:blipFill>
            <a:blip r:embed="rId8"/>
            <a:tile tx="0" ty="0" sx="100000" sy="100000" flip="none" algn="tl"/>
          </a:blipFill>
          <a:ln>
            <a:noFill/>
          </a:ln>
          <a:effectLst>
            <a:outerShdw blurRad="76200" dist="889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rIns="0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2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企画委員からひとこと</a:t>
            </a:r>
            <a:r>
              <a:rPr lang="en-US" altLang="ja-JP" sz="1200" dirty="0" smtClean="0">
                <a:solidFill>
                  <a:schemeClr val="bg1"/>
                </a:solidFill>
                <a:latin typeface="フォントポにほんご" pitchFamily="50" charset="-128"/>
                <a:ea typeface="フォントポにほんご" pitchFamily="50" charset="-128"/>
              </a:rPr>
              <a:t>!</a:t>
            </a:r>
            <a:endParaRPr lang="ja-JP" altLang="en-US" sz="1200" dirty="0" smtClean="0">
              <a:solidFill>
                <a:schemeClr val="bg1"/>
              </a:solidFill>
              <a:latin typeface="フォントポにほんご" pitchFamily="50" charset="-128"/>
              <a:ea typeface="フォントポにほんご" pitchFamily="50" charset="-128"/>
            </a:endParaRPr>
          </a:p>
        </p:txBody>
      </p:sp>
      <p:sp>
        <p:nvSpPr>
          <p:cNvPr id="2072" name="角丸四角形 210"/>
          <p:cNvSpPr>
            <a:spLocks noChangeArrowheads="1"/>
          </p:cNvSpPr>
          <p:nvPr/>
        </p:nvSpPr>
        <p:spPr bwMode="auto">
          <a:xfrm>
            <a:off x="776288" y="8408988"/>
            <a:ext cx="5934075" cy="1400175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prstDash val="dash"/>
                <a:round/>
                <a:headEnd/>
                <a:tailEnd/>
              </a14:hiddenLine>
            </a:ext>
          </a:extLst>
        </p:spPr>
        <p:txBody>
          <a:bodyPr wrap="none"/>
          <a:lstStyle>
            <a:lvl1pPr defTabSz="1474788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1474788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1474788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1474788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1474788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14747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07やさしさゴシック" pitchFamily="2" charset="-128"/>
                <a:ea typeface="07やさしさゴシック" pitchFamily="2" charset="-128"/>
              </a:rPr>
              <a:t>今年はクルマ全体を「開発サイクル」「利用シーン」の２つの視点で捉え、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07やさしさゴシック" pitchFamily="2" charset="-128"/>
                <a:ea typeface="07やさしさゴシック" pitchFamily="2" charset="-128"/>
              </a:rPr>
              <a:t>それに関わる要素～最新技術の体験・体感に拘って企画してきました。</a:t>
            </a:r>
            <a:endParaRPr lang="en-US" altLang="ja-JP" sz="1400">
              <a:latin typeface="07やさしさゴシック" pitchFamily="2" charset="-128"/>
              <a:ea typeface="07やさしさゴシック" pitchFamily="2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07やさしさゴシック" pitchFamily="2" charset="-128"/>
                <a:ea typeface="07やさしさゴシック" pitchFamily="2" charset="-128"/>
              </a:rPr>
              <a:t>普段接する機会の少ない他領域の技術から、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07やさしさゴシック" pitchFamily="2" charset="-128"/>
                <a:ea typeface="07やさしさゴシック" pitchFamily="2" charset="-128"/>
              </a:rPr>
              <a:t>日常業務への気づきも数多く得られるものと確信しています。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07やさしさゴシック" pitchFamily="2" charset="-128"/>
                <a:ea typeface="07やさしさゴシック" pitchFamily="2" charset="-128"/>
              </a:rPr>
              <a:t>ご多忙とは思いますが、</a:t>
            </a:r>
            <a:r>
              <a:rPr lang="en-US" altLang="ja-JP" sz="1400">
                <a:latin typeface="07やさしさゴシック" pitchFamily="2" charset="-128"/>
                <a:ea typeface="07やさしさゴシック" pitchFamily="2" charset="-128"/>
              </a:rPr>
              <a:t>7/23</a:t>
            </a:r>
            <a:r>
              <a:rPr lang="ja-JP" altLang="en-US" sz="1400">
                <a:latin typeface="07やさしさゴシック" pitchFamily="2" charset="-128"/>
                <a:ea typeface="07やさしさゴシック" pitchFamily="2" charset="-128"/>
              </a:rPr>
              <a:t>（水）は是非技術者の一日にお越しください！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787</TotalTime>
  <Words>239</Words>
  <Application>Microsoft Office PowerPoint</Application>
  <PresentationFormat>ユーザー設定</PresentationFormat>
  <Paragraphs>41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pcuser</dc:creator>
  <cp:lastModifiedBy>土井　啓佑</cp:lastModifiedBy>
  <cp:revision>27</cp:revision>
  <cp:lastPrinted>1601-01-01T00:00:00Z</cp:lastPrinted>
  <dcterms:created xsi:type="dcterms:W3CDTF">2013-06-14T04:58:24Z</dcterms:created>
  <dcterms:modified xsi:type="dcterms:W3CDTF">2014-04-25T08:54:28Z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