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728" y="-72"/>
      </p:cViewPr>
      <p:guideLst>
        <p:guide orient="horz" pos="3368"/>
        <p:guide orient="horz" pos="6657"/>
        <p:guide orient="horz" pos="68"/>
        <p:guide orient="horz" pos="6475"/>
        <p:guide orient="horz" pos="170"/>
        <p:guide orient="horz" pos="4774"/>
        <p:guide orient="horz" pos="1395"/>
        <p:guide orient="horz" pos="2393"/>
        <p:guide pos="4694"/>
        <p:guide pos="3084"/>
        <p:guide pos="68"/>
        <p:guide pos="4558"/>
        <p:guide pos="204"/>
        <p:guide pos="16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716D9-31FD-4242-B1A7-F6164011DE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285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E70B2-9DE0-4C38-860F-B0A2FFAC22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788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5908B-E067-4D00-83A0-5D629D637D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685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603BC-6297-486D-8711-CF7CC75892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438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4645E-B4EF-48B4-9ECB-38DAA9FA25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590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DA12B-7D79-4E27-83A2-5B7B2E4D37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3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64AF5-BB59-4346-B91F-A0F9BF4C5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988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8BCE-941C-40C1-B488-210029D8BC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2759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49EF1-05FE-4A0A-96CF-0B05649B86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953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DCCE7-0AD6-47E0-A3A3-86067D4F2E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513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E9FF1-A86A-40A8-94FB-73B538A686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78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7FBBE6E6-43C0-47DE-A3ED-A70D52C6F1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60" descr="裏廟紙地図_1305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t="3403" r="2409"/>
          <a:stretch>
            <a:fillRect/>
          </a:stretch>
        </p:blipFill>
        <p:spPr bwMode="auto">
          <a:xfrm>
            <a:off x="2435225" y="936625"/>
            <a:ext cx="4478338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AutoShape 99"/>
          <p:cNvSpPr>
            <a:spLocks noChangeArrowheads="1"/>
          </p:cNvSpPr>
          <p:nvPr/>
        </p:nvSpPr>
        <p:spPr bwMode="auto">
          <a:xfrm>
            <a:off x="431800" y="8293100"/>
            <a:ext cx="6596063" cy="2339975"/>
          </a:xfrm>
          <a:prstGeom prst="roundRect">
            <a:avLst>
              <a:gd name="adj" fmla="val 937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052" name="Text Box 185"/>
          <p:cNvSpPr txBox="1">
            <a:spLocks noChangeArrowheads="1"/>
          </p:cNvSpPr>
          <p:nvPr/>
        </p:nvSpPr>
        <p:spPr bwMode="auto">
          <a:xfrm>
            <a:off x="144463" y="6203950"/>
            <a:ext cx="74168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１） 各会場への入場には従業員証（社外の方は事前に配布する名札）の着用をお願い致します。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２） カメラ（カメラ付き携帯電話含む）／ビデオなどでの撮影・録音機器の持ち込みは禁止です。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３） 社員限定企画については、社員以外の方のご入場をお断りさせていただきます。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４） 地球温暖化防止対策の一環としてクールビズを推進しておりますので、ご理解お願い致します。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５） 事務本館食堂の混雑防止のため、</a:t>
            </a:r>
            <a:r>
              <a:rPr lang="ja-JP" altLang="en-US" sz="1200" b="1" u="sng" dirty="0">
                <a:latin typeface="HG丸ｺﾞｼｯｸM-PRO" pitchFamily="50" charset="-128"/>
                <a:ea typeface="HG丸ｺﾞｼｯｸM-PRO" pitchFamily="50" charset="-128"/>
              </a:rPr>
              <a:t>昼食は自職場の食堂をご利用ください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。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        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出張者は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12:45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以降の時差昼食にご協力をお願い致します。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６） 予告なく内容が変更になる場合がありますのでご了承ください。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☆お問合せ：トヨタ技術会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0565-72-0092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内線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811-2-0092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                  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（当日のお問い合わせ先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0565-72-5098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内線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811-6-1051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）</a:t>
            </a:r>
          </a:p>
        </p:txBody>
      </p:sp>
      <p:sp>
        <p:nvSpPr>
          <p:cNvPr id="2053" name="Rectangle 250"/>
          <p:cNvSpPr>
            <a:spLocks noChangeArrowheads="1"/>
          </p:cNvSpPr>
          <p:nvPr/>
        </p:nvSpPr>
        <p:spPr bwMode="auto">
          <a:xfrm>
            <a:off x="3989388" y="4556125"/>
            <a:ext cx="30384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u="sng">
                <a:latin typeface="HG丸ｺﾞｼｯｸM-PRO" pitchFamily="50" charset="-128"/>
                <a:ea typeface="HG丸ｺﾞｼｯｸM-PRO" pitchFamily="50" charset="-128"/>
              </a:rPr>
              <a:t>■社外の方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u="sng">
                <a:latin typeface="HG丸ｺﾞｼｯｸM-PRO" pitchFamily="50" charset="-128"/>
                <a:ea typeface="HG丸ｺﾞｼｯｸM-PRO" pitchFamily="50" charset="-128"/>
              </a:rPr>
              <a:t>お客様専用</a:t>
            </a:r>
            <a:r>
              <a:rPr lang="en-US" altLang="ja-JP" sz="1200" b="1" u="sng">
                <a:latin typeface="HG丸ｺﾞｼｯｸM-PRO" pitchFamily="50" charset="-128"/>
                <a:ea typeface="HG丸ｺﾞｼｯｸM-PRO" pitchFamily="50" charset="-128"/>
              </a:rPr>
              <a:t>P</a:t>
            </a:r>
            <a:r>
              <a:rPr lang="ja-JP" altLang="en-US" sz="1200" b="1">
                <a:latin typeface="HG丸ｺﾞｼｯｸM-PRO" pitchFamily="50" charset="-128"/>
                <a:ea typeface="HG丸ｺﾞｼｯｸM-PRO" pitchFamily="50" charset="-128"/>
              </a:rPr>
              <a:t>（　　印）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をご利用下さい。</a:t>
            </a:r>
          </a:p>
        </p:txBody>
      </p:sp>
      <p:pic>
        <p:nvPicPr>
          <p:cNvPr id="2054" name="Picture 2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4779963"/>
            <a:ext cx="4445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258"/>
          <p:cNvSpPr>
            <a:spLocks noChangeArrowheads="1"/>
          </p:cNvSpPr>
          <p:nvPr/>
        </p:nvSpPr>
        <p:spPr bwMode="auto">
          <a:xfrm>
            <a:off x="431800" y="4556125"/>
            <a:ext cx="3381375" cy="110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u="sng">
                <a:latin typeface="HG丸ｺﾞｼｯｸM-PRO" pitchFamily="50" charset="-128"/>
                <a:ea typeface="HG丸ｺﾞｼｯｸM-PRO" pitchFamily="50" charset="-128"/>
              </a:rPr>
              <a:t>■従業員の方</a:t>
            </a:r>
            <a:endParaRPr lang="ja-JP" altLang="en-US" sz="700" u="sng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駐車場は混雑が予想されるため、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社内連絡バス等の優先利用をお願いします。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車でご来場の場合は、極力お乗り合わせの上、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u="sng">
                <a:latin typeface="HG丸ｺﾞｼｯｸM-PRO" pitchFamily="50" charset="-128"/>
                <a:ea typeface="HG丸ｺﾞｼｯｸM-PRO" pitchFamily="50" charset="-128"/>
              </a:rPr>
              <a:t>指定外</a:t>
            </a:r>
            <a:r>
              <a:rPr lang="en-US" altLang="ja-JP" sz="1200" b="1" u="sng">
                <a:latin typeface="HG丸ｺﾞｼｯｸM-PRO" pitchFamily="50" charset="-128"/>
                <a:ea typeface="HG丸ｺﾞｼｯｸM-PRO" pitchFamily="50" charset="-128"/>
              </a:rPr>
              <a:t>P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をご利用下さい。</a:t>
            </a:r>
          </a:p>
        </p:txBody>
      </p:sp>
      <p:pic>
        <p:nvPicPr>
          <p:cNvPr id="35" name="Picture 2" descr="D:\backup\myself\ト技会\写真\鎌田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8" t="875" r="1249" b="-875"/>
          <a:stretch/>
        </p:blipFill>
        <p:spPr bwMode="auto">
          <a:xfrm>
            <a:off x="4166272" y="9643362"/>
            <a:ext cx="638686" cy="692167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6" name="Picture 3" descr="D:\backup\myself\ト技会\写真\久保寺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4" r="7992"/>
          <a:stretch/>
        </p:blipFill>
        <p:spPr bwMode="auto">
          <a:xfrm>
            <a:off x="5635541" y="9631176"/>
            <a:ext cx="651145" cy="692636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" name="Picture 5" descr="D:\backup\myself\ト技会\写真\青木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9" r="10944" b="3189"/>
          <a:stretch/>
        </p:blipFill>
        <p:spPr bwMode="auto">
          <a:xfrm>
            <a:off x="1249602" y="9632588"/>
            <a:ext cx="640008" cy="670092"/>
          </a:xfrm>
          <a:prstGeom prst="roundRect">
            <a:avLst>
              <a:gd name="adj" fmla="val 143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" name="Picture 4" descr="D:\backup\myself\ト技会\写真\山本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 r="7347"/>
          <a:stretch/>
        </p:blipFill>
        <p:spPr bwMode="auto">
          <a:xfrm>
            <a:off x="2720194" y="9635102"/>
            <a:ext cx="615494" cy="692167"/>
          </a:xfrm>
          <a:prstGeom prst="roundRect">
            <a:avLst>
              <a:gd name="adj" fmla="val 1900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060" name="Text Box 77"/>
          <p:cNvSpPr txBox="1">
            <a:spLocks noChangeArrowheads="1"/>
          </p:cNvSpPr>
          <p:nvPr/>
        </p:nvSpPr>
        <p:spPr bwMode="auto">
          <a:xfrm>
            <a:off x="2520950" y="10299700"/>
            <a:ext cx="10271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山本 洋介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lang="en-US" altLang="zh-TW" sz="70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電子開発部</a:t>
            </a:r>
            <a:endParaRPr lang="ja-JP" altLang="en-US" sz="70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61" name="Text Box 77"/>
          <p:cNvSpPr txBox="1">
            <a:spLocks noChangeArrowheads="1"/>
          </p:cNvSpPr>
          <p:nvPr/>
        </p:nvSpPr>
        <p:spPr bwMode="auto">
          <a:xfrm>
            <a:off x="998538" y="10312400"/>
            <a:ext cx="11985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青木 健一郎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車両運動制御設計部</a:t>
            </a:r>
            <a:endParaRPr lang="ja-JP" altLang="en-US" sz="70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62" name="Text Box 77"/>
          <p:cNvSpPr txBox="1">
            <a:spLocks noChangeArrowheads="1"/>
          </p:cNvSpPr>
          <p:nvPr/>
        </p:nvSpPr>
        <p:spPr bwMode="auto">
          <a:xfrm>
            <a:off x="4032250" y="10299700"/>
            <a:ext cx="8350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鎌田 正智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>
                <a:latin typeface="HG丸ｺﾞｼｯｸM-PRO" pitchFamily="50" charset="-128"/>
                <a:ea typeface="HG丸ｺﾞｼｯｸM-PRO" pitchFamily="50" charset="-128"/>
              </a:rPr>
              <a:t>工程改善部</a:t>
            </a:r>
          </a:p>
        </p:txBody>
      </p:sp>
      <p:sp>
        <p:nvSpPr>
          <p:cNvPr id="2063" name="Text Box 77"/>
          <p:cNvSpPr txBox="1">
            <a:spLocks noChangeArrowheads="1"/>
          </p:cNvSpPr>
          <p:nvPr/>
        </p:nvSpPr>
        <p:spPr bwMode="auto">
          <a:xfrm>
            <a:off x="5543550" y="10299700"/>
            <a:ext cx="8350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久保寺 秀幸</a:t>
            </a:r>
            <a:r>
              <a:rPr lang="ja-JP" altLang="en-US" sz="700">
                <a:latin typeface="HG丸ｺﾞｼｯｸM-PRO" pitchFamily="50" charset="-128"/>
                <a:ea typeface="HG丸ｺﾞｼｯｸM-PRO" pitchFamily="50" charset="-128"/>
              </a:rPr>
              <a:t>プレス生技部</a:t>
            </a: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250825" y="125413"/>
            <a:ext cx="6981825" cy="684212"/>
          </a:xfrm>
          <a:prstGeom prst="rect">
            <a:avLst/>
          </a:prstGeom>
          <a:gradFill rotWithShape="1">
            <a:gsLst>
              <a:gs pos="66000">
                <a:schemeClr val="tx1">
                  <a:lumMod val="65000"/>
                  <a:lumOff val="3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3600" dirty="0" smtClean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会場および駐車場のご案内</a:t>
            </a:r>
            <a:endParaRPr lang="ja-JP" altLang="en-US" sz="3600" dirty="0"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2067" name="Rectangle 250"/>
          <p:cNvSpPr>
            <a:spLocks noChangeArrowheads="1"/>
          </p:cNvSpPr>
          <p:nvPr/>
        </p:nvSpPr>
        <p:spPr bwMode="auto">
          <a:xfrm rot="20853514">
            <a:off x="307975" y="2336800"/>
            <a:ext cx="2224088" cy="1092200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会場ごとの</a:t>
            </a:r>
            <a:endParaRPr lang="en-US" altLang="ja-JP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スケジュール</a:t>
            </a: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は</a:t>
            </a:r>
            <a:endParaRPr lang="en-US" altLang="ja-JP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P1,2</a:t>
            </a: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をチェック</a:t>
            </a: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!!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066" name="Rectangle 250"/>
          <p:cNvSpPr>
            <a:spLocks noChangeArrowheads="1"/>
          </p:cNvSpPr>
          <p:nvPr/>
        </p:nvSpPr>
        <p:spPr bwMode="auto">
          <a:xfrm>
            <a:off x="322263" y="990600"/>
            <a:ext cx="3038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会場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トヨタ自動車</a:t>
            </a:r>
            <a:r>
              <a:rPr lang="en-US" altLang="ja-JP" sz="1200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株</a:t>
            </a:r>
            <a:r>
              <a:rPr lang="en-US" altLang="ja-JP" sz="1200"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事務本館・トヨタ会館周辺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250825" y="5880100"/>
            <a:ext cx="69246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8"/>
          <p:cNvSpPr>
            <a:spLocks noChangeArrowheads="1"/>
          </p:cNvSpPr>
          <p:nvPr/>
        </p:nvSpPr>
        <p:spPr bwMode="auto">
          <a:xfrm>
            <a:off x="-3240088" y="909638"/>
            <a:ext cx="2847975" cy="1106487"/>
          </a:xfrm>
          <a:prstGeom prst="rect">
            <a:avLst/>
          </a:prstGeom>
          <a:solidFill>
            <a:schemeClr val="accent5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■確認事項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・会場の住所は不要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・詳細→ 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T-wave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は必要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・問い合わせの内線はそのままで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OK&gt;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69" name="正方形/長方形 5"/>
          <p:cNvSpPr>
            <a:spLocks noChangeArrowheads="1"/>
          </p:cNvSpPr>
          <p:nvPr/>
        </p:nvSpPr>
        <p:spPr bwMode="auto">
          <a:xfrm>
            <a:off x="4035425" y="5335588"/>
            <a:ext cx="3778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1100">
                <a:latin typeface="HG丸ｺﾞｼｯｸM-PRO" pitchFamily="50" charset="-128"/>
                <a:ea typeface="HG丸ｺﾞｼｯｸM-PRO" pitchFamily="50" charset="-128"/>
              </a:rPr>
              <a:t>［詳細：</a:t>
            </a:r>
            <a:r>
              <a:rPr lang="en-US" altLang="ja-JP" sz="1100">
                <a:latin typeface="HG丸ｺﾞｼｯｸM-PRO" pitchFamily="50" charset="-128"/>
                <a:ea typeface="HG丸ｺﾞｼｯｸM-PRO" pitchFamily="50" charset="-128"/>
              </a:rPr>
              <a:t>T-WAVE⇒</a:t>
            </a:r>
            <a:r>
              <a:rPr lang="ja-JP" altLang="en-US" sz="1100">
                <a:latin typeface="HG丸ｺﾞｼｯｸM-PRO" pitchFamily="50" charset="-128"/>
                <a:ea typeface="HG丸ｺﾞｼｯｸM-PRO" pitchFamily="50" charset="-128"/>
              </a:rPr>
              <a:t>メニュー⇒トヨタ技術会</a:t>
            </a:r>
            <a:r>
              <a:rPr lang="en-US" altLang="ja-JP" sz="1400">
                <a:latin typeface="HG丸ｺﾞｼｯｸM-PRO" pitchFamily="50" charset="-128"/>
                <a:ea typeface="HG丸ｺﾞｼｯｸM-PRO" pitchFamily="50" charset="-128"/>
              </a:rPr>
              <a:t>]</a:t>
            </a: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250825" y="5851525"/>
            <a:ext cx="6981825" cy="282575"/>
          </a:xfrm>
          <a:prstGeom prst="rect">
            <a:avLst/>
          </a:prstGeom>
          <a:gradFill rotWithShape="1">
            <a:gsLst>
              <a:gs pos="66000">
                <a:schemeClr val="tx1">
                  <a:lumMod val="65000"/>
                  <a:lumOff val="35000"/>
                </a:schemeClr>
              </a:gs>
              <a:gs pos="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1800" dirty="0" smtClean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お願い事項</a:t>
            </a:r>
            <a:endParaRPr lang="ja-JP" altLang="en-US" sz="1800" dirty="0"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32" name="Rectangle 250"/>
          <p:cNvSpPr>
            <a:spLocks noChangeArrowheads="1"/>
          </p:cNvSpPr>
          <p:nvPr/>
        </p:nvSpPr>
        <p:spPr bwMode="auto">
          <a:xfrm rot="20853514">
            <a:off x="66675" y="8135938"/>
            <a:ext cx="1719263" cy="323850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企画委員からひとこと</a:t>
            </a:r>
            <a:r>
              <a:rPr lang="en-US" altLang="ja-JP" sz="12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12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072" name="角丸四角形 210"/>
          <p:cNvSpPr>
            <a:spLocks noChangeArrowheads="1"/>
          </p:cNvSpPr>
          <p:nvPr/>
        </p:nvSpPr>
        <p:spPr bwMode="auto">
          <a:xfrm>
            <a:off x="776288" y="8408988"/>
            <a:ext cx="5934075" cy="1400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/>
          <a:lstStyle>
            <a:lvl1pPr defTabSz="1474788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474788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474788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474788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474788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今年はクルマ全体を「開発サイクル」「利用シーン」の２つの視点で捉え、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それに関わる要素～最新技術の体験・体感に拘って企画してきました。</a:t>
            </a:r>
            <a:endParaRPr lang="en-US" altLang="ja-JP" sz="1400">
              <a:latin typeface="07やさしさゴシック" pitchFamily="2" charset="-128"/>
              <a:ea typeface="07やさしさゴシック" pitchFamily="2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普段接する機会の少ない他領域の技術から、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日常業務への気づきも数多く得られるものと確信しています。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ご多忙とは思いますが、</a:t>
            </a:r>
            <a:r>
              <a:rPr lang="en-US" altLang="ja-JP" sz="1400">
                <a:latin typeface="07やさしさゴシック" pitchFamily="2" charset="-128"/>
                <a:ea typeface="07やさしさゴシック" pitchFamily="2" charset="-128"/>
              </a:rPr>
              <a:t>7/23</a:t>
            </a: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（水）は是非技術者の一日にお越しください！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249</Words>
  <Application>Microsoft Office PowerPoint</Application>
  <PresentationFormat>ユーザー設定</PresentationFormat>
  <Paragraphs>42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Calibri</vt:lpstr>
      <vt:lpstr>HG丸ｺﾞｼｯｸM-PRO</vt:lpstr>
      <vt:lpstr>刻ゴシック Light</vt:lpstr>
      <vt:lpstr>メイリオ</vt:lpstr>
      <vt:lpstr>フォントポにほんご</vt:lpstr>
      <vt:lpstr>07やさしさゴシック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pcuser</dc:creator>
  <cp:lastModifiedBy>k-doi</cp:lastModifiedBy>
  <cp:revision>26</cp:revision>
  <cp:lastPrinted>1601-01-01T00:00:00Z</cp:lastPrinted>
  <dcterms:created xsi:type="dcterms:W3CDTF">2013-06-14T04:58:24Z</dcterms:created>
  <dcterms:modified xsi:type="dcterms:W3CDTF">2014-04-18T11:03:56Z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